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 SemiBold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Montserrat Medium"/>
      <p:regular r:id="rId32"/>
      <p:bold r:id="rId33"/>
      <p:italic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regular.fntdata"/><Relationship Id="rId22" Type="http://schemas.openxmlformats.org/officeDocument/2006/relationships/font" Target="fonts/MontserratSemiBold-italic.fntdata"/><Relationship Id="rId21" Type="http://schemas.openxmlformats.org/officeDocument/2006/relationships/font" Target="fonts/MontserratSemiBold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Montserrat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bold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italic.fntdata"/><Relationship Id="rId15" Type="http://schemas.openxmlformats.org/officeDocument/2006/relationships/slide" Target="slides/slide10.xml"/><Relationship Id="rId37" Type="http://schemas.openxmlformats.org/officeDocument/2006/relationships/font" Target="fonts/OpenSans-bold.fntdata"/><Relationship Id="rId14" Type="http://schemas.openxmlformats.org/officeDocument/2006/relationships/slide" Target="slides/slide9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d30a62ce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cd30a62c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d30a62ced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cd30a62ced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cd30a62ced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cd30a62ced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cd30a62ced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cd30a62ced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d27347428_0_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cd27347428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d2734742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d273474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d2734742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cd2734742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d27347428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cd27347428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d27347428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cd27347428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32" name="Google Shape;132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151" name="Google Shape;151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ctrTitle"/>
          </p:nvPr>
        </p:nvSpPr>
        <p:spPr>
          <a:xfrm>
            <a:off x="3537150" y="584487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s-CO" sz="5400"/>
              <a:t>Memorias</a:t>
            </a:r>
            <a:endParaRPr b="1" sz="5400"/>
          </a:p>
        </p:txBody>
      </p:sp>
      <p:sp>
        <p:nvSpPr>
          <p:cNvPr id="157" name="Google Shape;157;p14"/>
          <p:cNvSpPr txBox="1"/>
          <p:nvPr>
            <p:ph idx="1" type="subTitle"/>
          </p:nvPr>
        </p:nvSpPr>
        <p:spPr>
          <a:xfrm>
            <a:off x="5313515" y="2260324"/>
            <a:ext cx="2267100" cy="23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s-CO" sz="1500">
                <a:latin typeface="Montserrat"/>
                <a:ea typeface="Montserrat"/>
                <a:cs typeface="Montserrat"/>
                <a:sym typeface="Montserrat"/>
              </a:rPr>
              <a:t>Grupo #11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s-CO">
                <a:latin typeface="Montserrat SemiBold"/>
                <a:ea typeface="Montserrat SemiBold"/>
                <a:cs typeface="Montserrat SemiBold"/>
                <a:sym typeface="Montserrat SemiBold"/>
              </a:rPr>
              <a:t>Julieta Capone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s-CO">
                <a:latin typeface="Montserrat SemiBold"/>
                <a:ea typeface="Montserrat SemiBold"/>
                <a:cs typeface="Montserrat SemiBold"/>
                <a:sym typeface="Montserrat SemiBold"/>
              </a:rPr>
              <a:t>Jonathan Gutiérrez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s-CO">
                <a:latin typeface="Montserrat SemiBold"/>
                <a:ea typeface="Montserrat SemiBold"/>
                <a:cs typeface="Montserrat SemiBold"/>
                <a:sym typeface="Montserrat SemiBold"/>
              </a:rPr>
              <a:t>Bruno Pugliese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s-CO">
                <a:latin typeface="Montserrat SemiBold"/>
                <a:ea typeface="Montserrat SemiBold"/>
                <a:cs typeface="Montserrat SemiBold"/>
                <a:sym typeface="Montserrat SemiBold"/>
              </a:rPr>
              <a:t>Andrea Orozco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"/>
          <p:cNvSpPr txBox="1"/>
          <p:nvPr/>
        </p:nvSpPr>
        <p:spPr>
          <a:xfrm>
            <a:off x="3370350" y="276200"/>
            <a:ext cx="24033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-CO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PAGINACIÓN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23"/>
          <p:cNvSpPr/>
          <p:nvPr/>
        </p:nvSpPr>
        <p:spPr>
          <a:xfrm>
            <a:off x="1278650" y="1799462"/>
            <a:ext cx="907800" cy="26232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3"/>
          <p:cNvSpPr/>
          <p:nvPr/>
        </p:nvSpPr>
        <p:spPr>
          <a:xfrm>
            <a:off x="1173050" y="1935745"/>
            <a:ext cx="105600" cy="12651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3"/>
          <p:cNvSpPr/>
          <p:nvPr/>
        </p:nvSpPr>
        <p:spPr>
          <a:xfrm>
            <a:off x="1173050" y="3294728"/>
            <a:ext cx="105600" cy="10077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3"/>
          <p:cNvSpPr/>
          <p:nvPr/>
        </p:nvSpPr>
        <p:spPr>
          <a:xfrm>
            <a:off x="1196863" y="1957185"/>
            <a:ext cx="75600" cy="12219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3"/>
          <p:cNvSpPr/>
          <p:nvPr/>
        </p:nvSpPr>
        <p:spPr>
          <a:xfrm>
            <a:off x="1196875" y="3328533"/>
            <a:ext cx="75600" cy="9453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3"/>
          <p:cNvSpPr/>
          <p:nvPr/>
        </p:nvSpPr>
        <p:spPr>
          <a:xfrm>
            <a:off x="1344200" y="1871875"/>
            <a:ext cx="776700" cy="248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/>
          <p:nvPr/>
        </p:nvSpPr>
        <p:spPr>
          <a:xfrm>
            <a:off x="3986650" y="1799462"/>
            <a:ext cx="907800" cy="26232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3"/>
          <p:cNvSpPr/>
          <p:nvPr/>
        </p:nvSpPr>
        <p:spPr>
          <a:xfrm>
            <a:off x="3881050" y="1935745"/>
            <a:ext cx="105600" cy="12651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3"/>
          <p:cNvSpPr/>
          <p:nvPr/>
        </p:nvSpPr>
        <p:spPr>
          <a:xfrm>
            <a:off x="3881050" y="3294728"/>
            <a:ext cx="105600" cy="10077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3"/>
          <p:cNvSpPr/>
          <p:nvPr/>
        </p:nvSpPr>
        <p:spPr>
          <a:xfrm>
            <a:off x="3904863" y="1957185"/>
            <a:ext cx="75600" cy="12219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3"/>
          <p:cNvSpPr/>
          <p:nvPr/>
        </p:nvSpPr>
        <p:spPr>
          <a:xfrm>
            <a:off x="3904875" y="3328533"/>
            <a:ext cx="75600" cy="9453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3"/>
          <p:cNvSpPr/>
          <p:nvPr/>
        </p:nvSpPr>
        <p:spPr>
          <a:xfrm>
            <a:off x="4052200" y="1871875"/>
            <a:ext cx="776700" cy="248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3"/>
          <p:cNvSpPr/>
          <p:nvPr/>
        </p:nvSpPr>
        <p:spPr>
          <a:xfrm>
            <a:off x="4052200" y="1871876"/>
            <a:ext cx="776700" cy="220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3"/>
          <p:cNvSpPr/>
          <p:nvPr/>
        </p:nvSpPr>
        <p:spPr>
          <a:xfrm>
            <a:off x="4052200" y="2100476"/>
            <a:ext cx="776700" cy="220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3"/>
          <p:cNvSpPr/>
          <p:nvPr/>
        </p:nvSpPr>
        <p:spPr>
          <a:xfrm>
            <a:off x="4052200" y="2329076"/>
            <a:ext cx="776700" cy="220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3"/>
          <p:cNvSpPr/>
          <p:nvPr/>
        </p:nvSpPr>
        <p:spPr>
          <a:xfrm>
            <a:off x="4052200" y="2557676"/>
            <a:ext cx="776700" cy="220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4052200" y="2786276"/>
            <a:ext cx="776700" cy="220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3"/>
          <p:cNvSpPr/>
          <p:nvPr/>
        </p:nvSpPr>
        <p:spPr>
          <a:xfrm>
            <a:off x="4052200" y="3014876"/>
            <a:ext cx="776700" cy="220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3"/>
          <p:cNvSpPr/>
          <p:nvPr/>
        </p:nvSpPr>
        <p:spPr>
          <a:xfrm>
            <a:off x="4052200" y="3243476"/>
            <a:ext cx="776700" cy="220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3"/>
          <p:cNvSpPr/>
          <p:nvPr/>
        </p:nvSpPr>
        <p:spPr>
          <a:xfrm>
            <a:off x="4052200" y="3472076"/>
            <a:ext cx="776700" cy="220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3"/>
          <p:cNvSpPr/>
          <p:nvPr/>
        </p:nvSpPr>
        <p:spPr>
          <a:xfrm>
            <a:off x="4052200" y="3700676"/>
            <a:ext cx="776700" cy="220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3"/>
          <p:cNvSpPr/>
          <p:nvPr/>
        </p:nvSpPr>
        <p:spPr>
          <a:xfrm>
            <a:off x="4052200" y="3929276"/>
            <a:ext cx="776700" cy="220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3"/>
          <p:cNvSpPr/>
          <p:nvPr/>
        </p:nvSpPr>
        <p:spPr>
          <a:xfrm>
            <a:off x="4052200" y="4157876"/>
            <a:ext cx="776700" cy="220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3"/>
          <p:cNvSpPr/>
          <p:nvPr/>
        </p:nvSpPr>
        <p:spPr>
          <a:xfrm>
            <a:off x="6958450" y="1799462"/>
            <a:ext cx="907800" cy="26232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3"/>
          <p:cNvSpPr/>
          <p:nvPr/>
        </p:nvSpPr>
        <p:spPr>
          <a:xfrm>
            <a:off x="6852850" y="1935745"/>
            <a:ext cx="105600" cy="12651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3"/>
          <p:cNvSpPr/>
          <p:nvPr/>
        </p:nvSpPr>
        <p:spPr>
          <a:xfrm>
            <a:off x="6852850" y="3294728"/>
            <a:ext cx="105600" cy="10077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3"/>
          <p:cNvSpPr/>
          <p:nvPr/>
        </p:nvSpPr>
        <p:spPr>
          <a:xfrm>
            <a:off x="6876663" y="1957185"/>
            <a:ext cx="75600" cy="12219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3"/>
          <p:cNvSpPr/>
          <p:nvPr/>
        </p:nvSpPr>
        <p:spPr>
          <a:xfrm>
            <a:off x="6876675" y="3328533"/>
            <a:ext cx="75600" cy="9453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3"/>
          <p:cNvSpPr/>
          <p:nvPr/>
        </p:nvSpPr>
        <p:spPr>
          <a:xfrm>
            <a:off x="7024000" y="1871875"/>
            <a:ext cx="776700" cy="248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3"/>
          <p:cNvSpPr/>
          <p:nvPr/>
        </p:nvSpPr>
        <p:spPr>
          <a:xfrm>
            <a:off x="7024000" y="1876629"/>
            <a:ext cx="776700" cy="402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3"/>
          <p:cNvSpPr/>
          <p:nvPr/>
        </p:nvSpPr>
        <p:spPr>
          <a:xfrm>
            <a:off x="7024000" y="2293600"/>
            <a:ext cx="776700" cy="402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3"/>
          <p:cNvSpPr/>
          <p:nvPr/>
        </p:nvSpPr>
        <p:spPr>
          <a:xfrm>
            <a:off x="7024000" y="2710571"/>
            <a:ext cx="776700" cy="402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3"/>
          <p:cNvSpPr/>
          <p:nvPr/>
        </p:nvSpPr>
        <p:spPr>
          <a:xfrm>
            <a:off x="7024000" y="3127542"/>
            <a:ext cx="776700" cy="402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3"/>
          <p:cNvSpPr/>
          <p:nvPr/>
        </p:nvSpPr>
        <p:spPr>
          <a:xfrm>
            <a:off x="7024000" y="3544514"/>
            <a:ext cx="776700" cy="402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"/>
          <p:cNvSpPr/>
          <p:nvPr/>
        </p:nvSpPr>
        <p:spPr>
          <a:xfrm>
            <a:off x="7024000" y="3961485"/>
            <a:ext cx="776700" cy="402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3"/>
          <p:cNvSpPr/>
          <p:nvPr/>
        </p:nvSpPr>
        <p:spPr>
          <a:xfrm>
            <a:off x="2446675" y="2294813"/>
            <a:ext cx="1208100" cy="1346700"/>
          </a:xfrm>
          <a:prstGeom prst="homePlate">
            <a:avLst>
              <a:gd fmla="val 1867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espacio disponible, se separa en bloques o páginas.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23"/>
          <p:cNvSpPr/>
          <p:nvPr/>
        </p:nvSpPr>
        <p:spPr>
          <a:xfrm>
            <a:off x="5266075" y="2294813"/>
            <a:ext cx="1208100" cy="1346700"/>
          </a:xfrm>
          <a:prstGeom prst="homePlate">
            <a:avLst>
              <a:gd fmla="val 1867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Las páginas pueden ser más grandes o más pequeñas según sea necesario.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 txBox="1"/>
          <p:nvPr/>
        </p:nvSpPr>
        <p:spPr>
          <a:xfrm>
            <a:off x="3124350" y="261025"/>
            <a:ext cx="28953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-CO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SEGMENTACIÓN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24"/>
          <p:cNvSpPr/>
          <p:nvPr/>
        </p:nvSpPr>
        <p:spPr>
          <a:xfrm>
            <a:off x="722700" y="1627700"/>
            <a:ext cx="907800" cy="26232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24"/>
          <p:cNvSpPr/>
          <p:nvPr/>
        </p:nvSpPr>
        <p:spPr>
          <a:xfrm>
            <a:off x="617100" y="1763983"/>
            <a:ext cx="105600" cy="12651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24"/>
          <p:cNvSpPr/>
          <p:nvPr/>
        </p:nvSpPr>
        <p:spPr>
          <a:xfrm>
            <a:off x="617100" y="3122966"/>
            <a:ext cx="105600" cy="10077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24"/>
          <p:cNvSpPr/>
          <p:nvPr/>
        </p:nvSpPr>
        <p:spPr>
          <a:xfrm>
            <a:off x="640913" y="1785422"/>
            <a:ext cx="75600" cy="12219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24"/>
          <p:cNvSpPr/>
          <p:nvPr/>
        </p:nvSpPr>
        <p:spPr>
          <a:xfrm>
            <a:off x="640925" y="3156771"/>
            <a:ext cx="75600" cy="9453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p24"/>
          <p:cNvSpPr/>
          <p:nvPr/>
        </p:nvSpPr>
        <p:spPr>
          <a:xfrm>
            <a:off x="788250" y="1700113"/>
            <a:ext cx="776700" cy="248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24"/>
          <p:cNvSpPr/>
          <p:nvPr/>
        </p:nvSpPr>
        <p:spPr>
          <a:xfrm>
            <a:off x="788250" y="1700114"/>
            <a:ext cx="776700" cy="2208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p24"/>
          <p:cNvSpPr/>
          <p:nvPr/>
        </p:nvSpPr>
        <p:spPr>
          <a:xfrm>
            <a:off x="788250" y="1928714"/>
            <a:ext cx="776700" cy="2208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" name="Google Shape;314;p24"/>
          <p:cNvSpPr/>
          <p:nvPr/>
        </p:nvSpPr>
        <p:spPr>
          <a:xfrm>
            <a:off x="788250" y="2157314"/>
            <a:ext cx="776700" cy="2208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24"/>
          <p:cNvSpPr/>
          <p:nvPr/>
        </p:nvSpPr>
        <p:spPr>
          <a:xfrm>
            <a:off x="788250" y="2385914"/>
            <a:ext cx="776700" cy="2208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" name="Google Shape;316;p24"/>
          <p:cNvSpPr/>
          <p:nvPr/>
        </p:nvSpPr>
        <p:spPr>
          <a:xfrm>
            <a:off x="788250" y="2614514"/>
            <a:ext cx="776700" cy="220800"/>
          </a:xfrm>
          <a:prstGeom prst="rect">
            <a:avLst/>
          </a:prstGeom>
          <a:solidFill>
            <a:srgbClr val="9C27B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24"/>
          <p:cNvSpPr/>
          <p:nvPr/>
        </p:nvSpPr>
        <p:spPr>
          <a:xfrm>
            <a:off x="788250" y="2843114"/>
            <a:ext cx="776700" cy="220800"/>
          </a:xfrm>
          <a:prstGeom prst="rect">
            <a:avLst/>
          </a:prstGeom>
          <a:solidFill>
            <a:srgbClr val="9C27B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" name="Google Shape;318;p24"/>
          <p:cNvSpPr/>
          <p:nvPr/>
        </p:nvSpPr>
        <p:spPr>
          <a:xfrm>
            <a:off x="788250" y="3071714"/>
            <a:ext cx="776700" cy="220800"/>
          </a:xfrm>
          <a:prstGeom prst="rect">
            <a:avLst/>
          </a:prstGeom>
          <a:solidFill>
            <a:srgbClr val="FF572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24"/>
          <p:cNvSpPr/>
          <p:nvPr/>
        </p:nvSpPr>
        <p:spPr>
          <a:xfrm>
            <a:off x="788250" y="3300314"/>
            <a:ext cx="776700" cy="220800"/>
          </a:xfrm>
          <a:prstGeom prst="rect">
            <a:avLst/>
          </a:prstGeom>
          <a:solidFill>
            <a:srgbClr val="FF572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" name="Google Shape;320;p24"/>
          <p:cNvSpPr/>
          <p:nvPr/>
        </p:nvSpPr>
        <p:spPr>
          <a:xfrm>
            <a:off x="788250" y="3528914"/>
            <a:ext cx="776700" cy="220800"/>
          </a:xfrm>
          <a:prstGeom prst="rect">
            <a:avLst/>
          </a:prstGeom>
          <a:solidFill>
            <a:srgbClr val="FF572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24"/>
          <p:cNvSpPr/>
          <p:nvPr/>
        </p:nvSpPr>
        <p:spPr>
          <a:xfrm>
            <a:off x="788250" y="3986114"/>
            <a:ext cx="776700" cy="22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rPr>
              <a:t>libre</a:t>
            </a:r>
            <a:endParaRPr b="1" sz="1000">
              <a:solidFill>
                <a:srgbClr val="3338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" name="Google Shape;322;p24"/>
          <p:cNvSpPr/>
          <p:nvPr/>
        </p:nvSpPr>
        <p:spPr>
          <a:xfrm>
            <a:off x="1921550" y="1928725"/>
            <a:ext cx="1527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P1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3" name="Google Shape;323;p24"/>
          <p:cNvCxnSpPr>
            <a:stCxn id="312" idx="3"/>
            <a:endCxn id="322" idx="1"/>
          </p:cNvCxnSpPr>
          <p:nvPr/>
        </p:nvCxnSpPr>
        <p:spPr>
          <a:xfrm>
            <a:off x="1564950" y="1810514"/>
            <a:ext cx="356700" cy="339300"/>
          </a:xfrm>
          <a:prstGeom prst="curvedConnector3">
            <a:avLst>
              <a:gd fmla="val 49986" name="adj1"/>
            </a:avLst>
          </a:prstGeom>
          <a:noFill/>
          <a:ln cap="flat" cmpd="sng" w="19050">
            <a:solidFill>
              <a:srgbClr val="2196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24"/>
          <p:cNvCxnSpPr>
            <a:stCxn id="313" idx="3"/>
            <a:endCxn id="322" idx="1"/>
          </p:cNvCxnSpPr>
          <p:nvPr/>
        </p:nvCxnSpPr>
        <p:spPr>
          <a:xfrm>
            <a:off x="1564950" y="2039114"/>
            <a:ext cx="356700" cy="110700"/>
          </a:xfrm>
          <a:prstGeom prst="curvedConnector3">
            <a:avLst>
              <a:gd fmla="val 49986" name="adj1"/>
            </a:avLst>
          </a:prstGeom>
          <a:noFill/>
          <a:ln cap="flat" cmpd="sng" w="19050">
            <a:solidFill>
              <a:srgbClr val="2196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24"/>
          <p:cNvCxnSpPr>
            <a:stCxn id="314" idx="3"/>
            <a:endCxn id="322" idx="1"/>
          </p:cNvCxnSpPr>
          <p:nvPr/>
        </p:nvCxnSpPr>
        <p:spPr>
          <a:xfrm flipH="1" rot="10800000">
            <a:off x="1564950" y="2149814"/>
            <a:ext cx="356700" cy="117900"/>
          </a:xfrm>
          <a:prstGeom prst="curvedConnector3">
            <a:avLst>
              <a:gd fmla="val 49986" name="adj1"/>
            </a:avLst>
          </a:prstGeom>
          <a:noFill/>
          <a:ln cap="flat" cmpd="sng" w="19050">
            <a:solidFill>
              <a:srgbClr val="2196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" name="Google Shape;326;p24"/>
          <p:cNvCxnSpPr>
            <a:stCxn id="315" idx="3"/>
            <a:endCxn id="322" idx="1"/>
          </p:cNvCxnSpPr>
          <p:nvPr/>
        </p:nvCxnSpPr>
        <p:spPr>
          <a:xfrm flipH="1" rot="10800000">
            <a:off x="1564950" y="2149814"/>
            <a:ext cx="356700" cy="346500"/>
          </a:xfrm>
          <a:prstGeom prst="curvedConnector3">
            <a:avLst>
              <a:gd fmla="val 49986" name="adj1"/>
            </a:avLst>
          </a:prstGeom>
          <a:noFill/>
          <a:ln cap="flat" cmpd="sng" w="19050">
            <a:solidFill>
              <a:srgbClr val="2196F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p24"/>
          <p:cNvSpPr/>
          <p:nvPr/>
        </p:nvSpPr>
        <p:spPr>
          <a:xfrm>
            <a:off x="1921550" y="3154350"/>
            <a:ext cx="1527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P3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8" name="Google Shape;328;p24"/>
          <p:cNvCxnSpPr>
            <a:stCxn id="318" idx="3"/>
            <a:endCxn id="327" idx="1"/>
          </p:cNvCxnSpPr>
          <p:nvPr/>
        </p:nvCxnSpPr>
        <p:spPr>
          <a:xfrm>
            <a:off x="1564950" y="3182114"/>
            <a:ext cx="356700" cy="193200"/>
          </a:xfrm>
          <a:prstGeom prst="curvedConnector3">
            <a:avLst>
              <a:gd fmla="val 49986" name="adj1"/>
            </a:avLst>
          </a:prstGeom>
          <a:noFill/>
          <a:ln cap="flat" cmpd="sng" w="19050">
            <a:solidFill>
              <a:srgbClr val="F4433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24"/>
          <p:cNvCxnSpPr>
            <a:stCxn id="319" idx="3"/>
            <a:endCxn id="327" idx="1"/>
          </p:cNvCxnSpPr>
          <p:nvPr/>
        </p:nvCxnSpPr>
        <p:spPr>
          <a:xfrm flipH="1" rot="10800000">
            <a:off x="1564950" y="3375314"/>
            <a:ext cx="356700" cy="35400"/>
          </a:xfrm>
          <a:prstGeom prst="curvedConnector3">
            <a:avLst>
              <a:gd fmla="val 49986" name="adj1"/>
            </a:avLst>
          </a:prstGeom>
          <a:noFill/>
          <a:ln cap="flat" cmpd="sng" w="19050">
            <a:solidFill>
              <a:srgbClr val="F4433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24"/>
          <p:cNvCxnSpPr>
            <a:stCxn id="320" idx="3"/>
            <a:endCxn id="327" idx="1"/>
          </p:cNvCxnSpPr>
          <p:nvPr/>
        </p:nvCxnSpPr>
        <p:spPr>
          <a:xfrm flipH="1" rot="10800000">
            <a:off x="1564950" y="3375314"/>
            <a:ext cx="356700" cy="264000"/>
          </a:xfrm>
          <a:prstGeom prst="curvedConnector3">
            <a:avLst>
              <a:gd fmla="val 49986" name="adj1"/>
            </a:avLst>
          </a:prstGeom>
          <a:noFill/>
          <a:ln cap="flat" cmpd="sng" w="19050">
            <a:solidFill>
              <a:srgbClr val="F4433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24"/>
          <p:cNvSpPr/>
          <p:nvPr/>
        </p:nvSpPr>
        <p:spPr>
          <a:xfrm>
            <a:off x="1921550" y="2631625"/>
            <a:ext cx="1527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P2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2" name="Google Shape;332;p24"/>
          <p:cNvCxnSpPr>
            <a:stCxn id="316" idx="3"/>
            <a:endCxn id="331" idx="1"/>
          </p:cNvCxnSpPr>
          <p:nvPr/>
        </p:nvCxnSpPr>
        <p:spPr>
          <a:xfrm>
            <a:off x="1564950" y="2724914"/>
            <a:ext cx="356700" cy="127800"/>
          </a:xfrm>
          <a:prstGeom prst="curvedConnector3">
            <a:avLst>
              <a:gd fmla="val 49986" name="adj1"/>
            </a:avLst>
          </a:prstGeom>
          <a:noFill/>
          <a:ln cap="flat" cmpd="sng" w="19050">
            <a:solidFill>
              <a:srgbClr val="9C27B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24"/>
          <p:cNvCxnSpPr>
            <a:stCxn id="317" idx="3"/>
            <a:endCxn id="331" idx="1"/>
          </p:cNvCxnSpPr>
          <p:nvPr/>
        </p:nvCxnSpPr>
        <p:spPr>
          <a:xfrm flipH="1" rot="10800000">
            <a:off x="1564950" y="2852714"/>
            <a:ext cx="356700" cy="100800"/>
          </a:xfrm>
          <a:prstGeom prst="curvedConnector3">
            <a:avLst>
              <a:gd fmla="val 49986" name="adj1"/>
            </a:avLst>
          </a:prstGeom>
          <a:noFill/>
          <a:ln cap="flat" cmpd="sng" w="19050">
            <a:solidFill>
              <a:srgbClr val="9C27B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" name="Google Shape;334;p24"/>
          <p:cNvSpPr/>
          <p:nvPr/>
        </p:nvSpPr>
        <p:spPr>
          <a:xfrm>
            <a:off x="2637300" y="2123050"/>
            <a:ext cx="1208100" cy="1346700"/>
          </a:xfrm>
          <a:prstGeom prst="homePlate">
            <a:avLst>
              <a:gd fmla="val 1867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 borramos el programa 2 y agregamos uno nuevo, las cosas se comienzan a desordenar.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5" name="Google Shape;335;p24"/>
          <p:cNvSpPr/>
          <p:nvPr/>
        </p:nvSpPr>
        <p:spPr>
          <a:xfrm>
            <a:off x="788250" y="3757514"/>
            <a:ext cx="776700" cy="22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rPr>
              <a:t>libre</a:t>
            </a:r>
            <a:endParaRPr b="1" sz="1000">
              <a:solidFill>
                <a:srgbClr val="3338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p24"/>
          <p:cNvSpPr/>
          <p:nvPr/>
        </p:nvSpPr>
        <p:spPr>
          <a:xfrm>
            <a:off x="4075500" y="1627700"/>
            <a:ext cx="907800" cy="26232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p24"/>
          <p:cNvSpPr/>
          <p:nvPr/>
        </p:nvSpPr>
        <p:spPr>
          <a:xfrm>
            <a:off x="3969900" y="1763983"/>
            <a:ext cx="105600" cy="12651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Google Shape;338;p24"/>
          <p:cNvSpPr/>
          <p:nvPr/>
        </p:nvSpPr>
        <p:spPr>
          <a:xfrm>
            <a:off x="3969900" y="3122966"/>
            <a:ext cx="105600" cy="10077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9" name="Google Shape;339;p24"/>
          <p:cNvSpPr/>
          <p:nvPr/>
        </p:nvSpPr>
        <p:spPr>
          <a:xfrm>
            <a:off x="3993713" y="1785422"/>
            <a:ext cx="75600" cy="12219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p24"/>
          <p:cNvSpPr/>
          <p:nvPr/>
        </p:nvSpPr>
        <p:spPr>
          <a:xfrm>
            <a:off x="3993725" y="3156771"/>
            <a:ext cx="75600" cy="9453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1" name="Google Shape;341;p24"/>
          <p:cNvSpPr/>
          <p:nvPr/>
        </p:nvSpPr>
        <p:spPr>
          <a:xfrm>
            <a:off x="4141050" y="1700113"/>
            <a:ext cx="776700" cy="248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2" name="Google Shape;342;p24"/>
          <p:cNvSpPr/>
          <p:nvPr/>
        </p:nvSpPr>
        <p:spPr>
          <a:xfrm>
            <a:off x="4141050" y="1700114"/>
            <a:ext cx="776700" cy="2208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3" name="Google Shape;343;p24"/>
          <p:cNvSpPr/>
          <p:nvPr/>
        </p:nvSpPr>
        <p:spPr>
          <a:xfrm>
            <a:off x="4141050" y="1928714"/>
            <a:ext cx="776700" cy="2208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4" name="Google Shape;344;p24"/>
          <p:cNvSpPr/>
          <p:nvPr/>
        </p:nvSpPr>
        <p:spPr>
          <a:xfrm>
            <a:off x="4141050" y="2157314"/>
            <a:ext cx="776700" cy="2208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5" name="Google Shape;345;p24"/>
          <p:cNvSpPr/>
          <p:nvPr/>
        </p:nvSpPr>
        <p:spPr>
          <a:xfrm>
            <a:off x="4141050" y="2385914"/>
            <a:ext cx="776700" cy="2208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Google Shape;346;p24"/>
          <p:cNvSpPr/>
          <p:nvPr/>
        </p:nvSpPr>
        <p:spPr>
          <a:xfrm>
            <a:off x="4141050" y="2614514"/>
            <a:ext cx="776700" cy="2208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7" name="Google Shape;347;p24"/>
          <p:cNvSpPr/>
          <p:nvPr/>
        </p:nvSpPr>
        <p:spPr>
          <a:xfrm>
            <a:off x="4141050" y="2843114"/>
            <a:ext cx="776700" cy="2208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24"/>
          <p:cNvSpPr/>
          <p:nvPr/>
        </p:nvSpPr>
        <p:spPr>
          <a:xfrm>
            <a:off x="4141050" y="3071714"/>
            <a:ext cx="776700" cy="220800"/>
          </a:xfrm>
          <a:prstGeom prst="rect">
            <a:avLst/>
          </a:prstGeom>
          <a:solidFill>
            <a:srgbClr val="FF572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9" name="Google Shape;349;p24"/>
          <p:cNvSpPr/>
          <p:nvPr/>
        </p:nvSpPr>
        <p:spPr>
          <a:xfrm>
            <a:off x="4141050" y="3300314"/>
            <a:ext cx="776700" cy="220800"/>
          </a:xfrm>
          <a:prstGeom prst="rect">
            <a:avLst/>
          </a:prstGeom>
          <a:solidFill>
            <a:srgbClr val="FF572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0" name="Google Shape;350;p24"/>
          <p:cNvSpPr/>
          <p:nvPr/>
        </p:nvSpPr>
        <p:spPr>
          <a:xfrm>
            <a:off x="4141050" y="3528914"/>
            <a:ext cx="776700" cy="220800"/>
          </a:xfrm>
          <a:prstGeom prst="rect">
            <a:avLst/>
          </a:prstGeom>
          <a:solidFill>
            <a:srgbClr val="FF572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" name="Google Shape;351;p24"/>
          <p:cNvSpPr/>
          <p:nvPr/>
        </p:nvSpPr>
        <p:spPr>
          <a:xfrm>
            <a:off x="4141050" y="3986114"/>
            <a:ext cx="776700" cy="22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rPr>
              <a:t>libre</a:t>
            </a:r>
            <a:endParaRPr b="1" sz="1000">
              <a:solidFill>
                <a:srgbClr val="3338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p24"/>
          <p:cNvSpPr/>
          <p:nvPr/>
        </p:nvSpPr>
        <p:spPr>
          <a:xfrm>
            <a:off x="5274350" y="1928725"/>
            <a:ext cx="1527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P1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53" name="Google Shape;353;p24"/>
          <p:cNvCxnSpPr>
            <a:stCxn id="342" idx="3"/>
            <a:endCxn id="352" idx="1"/>
          </p:cNvCxnSpPr>
          <p:nvPr/>
        </p:nvCxnSpPr>
        <p:spPr>
          <a:xfrm>
            <a:off x="4917750" y="1810514"/>
            <a:ext cx="356700" cy="339300"/>
          </a:xfrm>
          <a:prstGeom prst="curvedConnector3">
            <a:avLst>
              <a:gd fmla="val 49986" name="adj1"/>
            </a:avLst>
          </a:prstGeom>
          <a:noFill/>
          <a:ln cap="flat" cmpd="sng" w="19050">
            <a:solidFill>
              <a:srgbClr val="2196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24"/>
          <p:cNvCxnSpPr>
            <a:stCxn id="343" idx="3"/>
            <a:endCxn id="352" idx="1"/>
          </p:cNvCxnSpPr>
          <p:nvPr/>
        </p:nvCxnSpPr>
        <p:spPr>
          <a:xfrm>
            <a:off x="4917750" y="2039114"/>
            <a:ext cx="356700" cy="110700"/>
          </a:xfrm>
          <a:prstGeom prst="curvedConnector3">
            <a:avLst>
              <a:gd fmla="val 49986" name="adj1"/>
            </a:avLst>
          </a:prstGeom>
          <a:noFill/>
          <a:ln cap="flat" cmpd="sng" w="19050">
            <a:solidFill>
              <a:srgbClr val="2196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24"/>
          <p:cNvCxnSpPr>
            <a:stCxn id="344" idx="3"/>
            <a:endCxn id="352" idx="1"/>
          </p:cNvCxnSpPr>
          <p:nvPr/>
        </p:nvCxnSpPr>
        <p:spPr>
          <a:xfrm flipH="1" rot="10800000">
            <a:off x="4917750" y="2149814"/>
            <a:ext cx="356700" cy="117900"/>
          </a:xfrm>
          <a:prstGeom prst="curvedConnector3">
            <a:avLst>
              <a:gd fmla="val 49986" name="adj1"/>
            </a:avLst>
          </a:prstGeom>
          <a:noFill/>
          <a:ln cap="flat" cmpd="sng" w="19050">
            <a:solidFill>
              <a:srgbClr val="2196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24"/>
          <p:cNvCxnSpPr>
            <a:stCxn id="345" idx="3"/>
            <a:endCxn id="352" idx="1"/>
          </p:cNvCxnSpPr>
          <p:nvPr/>
        </p:nvCxnSpPr>
        <p:spPr>
          <a:xfrm flipH="1" rot="10800000">
            <a:off x="4917750" y="2149814"/>
            <a:ext cx="356700" cy="346500"/>
          </a:xfrm>
          <a:prstGeom prst="curvedConnector3">
            <a:avLst>
              <a:gd fmla="val 49986" name="adj1"/>
            </a:avLst>
          </a:prstGeom>
          <a:noFill/>
          <a:ln cap="flat" cmpd="sng" w="19050">
            <a:solidFill>
              <a:srgbClr val="2196F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" name="Google Shape;357;p24"/>
          <p:cNvSpPr/>
          <p:nvPr/>
        </p:nvSpPr>
        <p:spPr>
          <a:xfrm>
            <a:off x="5274350" y="3154350"/>
            <a:ext cx="1527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P3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58" name="Google Shape;358;p24"/>
          <p:cNvCxnSpPr>
            <a:stCxn id="348" idx="3"/>
            <a:endCxn id="357" idx="1"/>
          </p:cNvCxnSpPr>
          <p:nvPr/>
        </p:nvCxnSpPr>
        <p:spPr>
          <a:xfrm>
            <a:off x="4917750" y="3182114"/>
            <a:ext cx="356700" cy="193200"/>
          </a:xfrm>
          <a:prstGeom prst="curvedConnector3">
            <a:avLst>
              <a:gd fmla="val 49986" name="adj1"/>
            </a:avLst>
          </a:prstGeom>
          <a:noFill/>
          <a:ln cap="flat" cmpd="sng" w="19050">
            <a:solidFill>
              <a:srgbClr val="F4433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24"/>
          <p:cNvCxnSpPr>
            <a:stCxn id="349" idx="3"/>
            <a:endCxn id="357" idx="1"/>
          </p:cNvCxnSpPr>
          <p:nvPr/>
        </p:nvCxnSpPr>
        <p:spPr>
          <a:xfrm flipH="1" rot="10800000">
            <a:off x="4917750" y="3375314"/>
            <a:ext cx="356700" cy="35400"/>
          </a:xfrm>
          <a:prstGeom prst="curvedConnector3">
            <a:avLst>
              <a:gd fmla="val 49986" name="adj1"/>
            </a:avLst>
          </a:prstGeom>
          <a:noFill/>
          <a:ln cap="flat" cmpd="sng" w="19050">
            <a:solidFill>
              <a:srgbClr val="F4433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24"/>
          <p:cNvCxnSpPr>
            <a:stCxn id="350" idx="3"/>
            <a:endCxn id="357" idx="1"/>
          </p:cNvCxnSpPr>
          <p:nvPr/>
        </p:nvCxnSpPr>
        <p:spPr>
          <a:xfrm flipH="1" rot="10800000">
            <a:off x="4917750" y="3375314"/>
            <a:ext cx="356700" cy="264000"/>
          </a:xfrm>
          <a:prstGeom prst="curvedConnector3">
            <a:avLst>
              <a:gd fmla="val 49986" name="adj1"/>
            </a:avLst>
          </a:prstGeom>
          <a:noFill/>
          <a:ln cap="flat" cmpd="sng" w="19050">
            <a:solidFill>
              <a:srgbClr val="F4433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1" name="Google Shape;361;p24"/>
          <p:cNvSpPr/>
          <p:nvPr/>
        </p:nvSpPr>
        <p:spPr>
          <a:xfrm>
            <a:off x="5274350" y="2631625"/>
            <a:ext cx="1527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P4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62" name="Google Shape;362;p24"/>
          <p:cNvCxnSpPr>
            <a:stCxn id="346" idx="3"/>
            <a:endCxn id="361" idx="1"/>
          </p:cNvCxnSpPr>
          <p:nvPr/>
        </p:nvCxnSpPr>
        <p:spPr>
          <a:xfrm>
            <a:off x="4917750" y="2724914"/>
            <a:ext cx="356700" cy="127800"/>
          </a:xfrm>
          <a:prstGeom prst="curvedConnector3">
            <a:avLst>
              <a:gd fmla="val 49986" name="adj1"/>
            </a:avLst>
          </a:prstGeom>
          <a:noFill/>
          <a:ln cap="flat" cmpd="sng" w="19050">
            <a:solidFill>
              <a:srgbClr val="FF98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p24"/>
          <p:cNvCxnSpPr>
            <a:stCxn id="347" idx="3"/>
            <a:endCxn id="361" idx="1"/>
          </p:cNvCxnSpPr>
          <p:nvPr/>
        </p:nvCxnSpPr>
        <p:spPr>
          <a:xfrm flipH="1" rot="10800000">
            <a:off x="4917750" y="2852714"/>
            <a:ext cx="356700" cy="100800"/>
          </a:xfrm>
          <a:prstGeom prst="curvedConnector3">
            <a:avLst>
              <a:gd fmla="val 49986" name="adj1"/>
            </a:avLst>
          </a:prstGeom>
          <a:noFill/>
          <a:ln cap="flat" cmpd="sng" w="19050">
            <a:solidFill>
              <a:srgbClr val="FF98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" name="Google Shape;364;p24"/>
          <p:cNvSpPr/>
          <p:nvPr/>
        </p:nvSpPr>
        <p:spPr>
          <a:xfrm>
            <a:off x="4141050" y="3757514"/>
            <a:ext cx="776700" cy="2208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65" name="Google Shape;365;p24"/>
          <p:cNvCxnSpPr>
            <a:stCxn id="364" idx="3"/>
            <a:endCxn id="361" idx="1"/>
          </p:cNvCxnSpPr>
          <p:nvPr/>
        </p:nvCxnSpPr>
        <p:spPr>
          <a:xfrm flipH="1" rot="10800000">
            <a:off x="4917750" y="2852714"/>
            <a:ext cx="356700" cy="1015200"/>
          </a:xfrm>
          <a:prstGeom prst="curvedConnector3">
            <a:avLst>
              <a:gd fmla="val 49986" name="adj1"/>
            </a:avLst>
          </a:prstGeom>
          <a:noFill/>
          <a:ln cap="flat" cmpd="sng" w="19050">
            <a:solidFill>
              <a:srgbClr val="FF98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24"/>
          <p:cNvSpPr/>
          <p:nvPr/>
        </p:nvSpPr>
        <p:spPr>
          <a:xfrm>
            <a:off x="7428300" y="1627700"/>
            <a:ext cx="907800" cy="26232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7" name="Google Shape;367;p24"/>
          <p:cNvSpPr/>
          <p:nvPr/>
        </p:nvSpPr>
        <p:spPr>
          <a:xfrm>
            <a:off x="7322700" y="1763983"/>
            <a:ext cx="105600" cy="12651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8" name="Google Shape;368;p24"/>
          <p:cNvSpPr/>
          <p:nvPr/>
        </p:nvSpPr>
        <p:spPr>
          <a:xfrm>
            <a:off x="7322700" y="3122966"/>
            <a:ext cx="105600" cy="10077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p24"/>
          <p:cNvSpPr/>
          <p:nvPr/>
        </p:nvSpPr>
        <p:spPr>
          <a:xfrm>
            <a:off x="7346513" y="1785422"/>
            <a:ext cx="75600" cy="12219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" name="Google Shape;370;p24"/>
          <p:cNvSpPr/>
          <p:nvPr/>
        </p:nvSpPr>
        <p:spPr>
          <a:xfrm>
            <a:off x="7346525" y="3156771"/>
            <a:ext cx="75600" cy="9453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1" name="Google Shape;371;p24"/>
          <p:cNvSpPr/>
          <p:nvPr/>
        </p:nvSpPr>
        <p:spPr>
          <a:xfrm>
            <a:off x="7493850" y="1700113"/>
            <a:ext cx="776700" cy="248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2" name="Google Shape;372;p24"/>
          <p:cNvSpPr/>
          <p:nvPr/>
        </p:nvSpPr>
        <p:spPr>
          <a:xfrm>
            <a:off x="7493850" y="1700114"/>
            <a:ext cx="776700" cy="220800"/>
          </a:xfrm>
          <a:prstGeom prst="rect">
            <a:avLst/>
          </a:prstGeom>
          <a:solidFill>
            <a:srgbClr val="4CAF5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3" name="Google Shape;373;p24"/>
          <p:cNvSpPr/>
          <p:nvPr/>
        </p:nvSpPr>
        <p:spPr>
          <a:xfrm>
            <a:off x="7493850" y="1928714"/>
            <a:ext cx="776700" cy="220800"/>
          </a:xfrm>
          <a:prstGeom prst="rect">
            <a:avLst/>
          </a:prstGeom>
          <a:solidFill>
            <a:srgbClr val="4CAF5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p24"/>
          <p:cNvSpPr/>
          <p:nvPr/>
        </p:nvSpPr>
        <p:spPr>
          <a:xfrm>
            <a:off x="7493850" y="2157314"/>
            <a:ext cx="776700" cy="220800"/>
          </a:xfrm>
          <a:prstGeom prst="rect">
            <a:avLst/>
          </a:prstGeom>
          <a:solidFill>
            <a:srgbClr val="4CAF5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24"/>
          <p:cNvSpPr/>
          <p:nvPr/>
        </p:nvSpPr>
        <p:spPr>
          <a:xfrm>
            <a:off x="7493850" y="2385914"/>
            <a:ext cx="776700" cy="220800"/>
          </a:xfrm>
          <a:prstGeom prst="rect">
            <a:avLst/>
          </a:prstGeom>
          <a:solidFill>
            <a:srgbClr val="9C27B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" name="Google Shape;376;p24"/>
          <p:cNvSpPr/>
          <p:nvPr/>
        </p:nvSpPr>
        <p:spPr>
          <a:xfrm>
            <a:off x="7493850" y="2614514"/>
            <a:ext cx="776700" cy="2208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7" name="Google Shape;377;p24"/>
          <p:cNvSpPr/>
          <p:nvPr/>
        </p:nvSpPr>
        <p:spPr>
          <a:xfrm>
            <a:off x="7493850" y="2843114"/>
            <a:ext cx="776700" cy="2208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8" name="Google Shape;378;p24"/>
          <p:cNvSpPr/>
          <p:nvPr/>
        </p:nvSpPr>
        <p:spPr>
          <a:xfrm>
            <a:off x="7493850" y="3071714"/>
            <a:ext cx="776700" cy="220800"/>
          </a:xfrm>
          <a:prstGeom prst="rect">
            <a:avLst/>
          </a:prstGeom>
          <a:solidFill>
            <a:srgbClr val="9C27B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" name="Google Shape;379;p24"/>
          <p:cNvSpPr/>
          <p:nvPr/>
        </p:nvSpPr>
        <p:spPr>
          <a:xfrm>
            <a:off x="7493850" y="3300314"/>
            <a:ext cx="776700" cy="220800"/>
          </a:xfrm>
          <a:prstGeom prst="rect">
            <a:avLst/>
          </a:prstGeom>
          <a:solidFill>
            <a:srgbClr val="9C27B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" name="Google Shape;380;p24"/>
          <p:cNvSpPr/>
          <p:nvPr/>
        </p:nvSpPr>
        <p:spPr>
          <a:xfrm>
            <a:off x="7493850" y="3528914"/>
            <a:ext cx="776700" cy="220800"/>
          </a:xfrm>
          <a:prstGeom prst="rect">
            <a:avLst/>
          </a:prstGeom>
          <a:solidFill>
            <a:srgbClr val="3F51B5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24"/>
          <p:cNvSpPr/>
          <p:nvPr/>
        </p:nvSpPr>
        <p:spPr>
          <a:xfrm>
            <a:off x="7493850" y="3986114"/>
            <a:ext cx="776700" cy="220800"/>
          </a:xfrm>
          <a:prstGeom prst="rect">
            <a:avLst/>
          </a:prstGeom>
          <a:solidFill>
            <a:srgbClr val="3F51B5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Google Shape;382;p24"/>
          <p:cNvSpPr/>
          <p:nvPr/>
        </p:nvSpPr>
        <p:spPr>
          <a:xfrm>
            <a:off x="7493850" y="3757514"/>
            <a:ext cx="776700" cy="2208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3" name="Google Shape;383;p24"/>
          <p:cNvSpPr/>
          <p:nvPr/>
        </p:nvSpPr>
        <p:spPr>
          <a:xfrm>
            <a:off x="5912800" y="2123050"/>
            <a:ext cx="1208100" cy="1346700"/>
          </a:xfrm>
          <a:prstGeom prst="homePlate">
            <a:avLst>
              <a:gd fmla="val 1867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 borramos el programa 1 y 3 y agregamos tres más, las cosas se desordenan mucho más.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5"/>
          <p:cNvSpPr txBox="1"/>
          <p:nvPr/>
        </p:nvSpPr>
        <p:spPr>
          <a:xfrm>
            <a:off x="3036900" y="217950"/>
            <a:ext cx="30702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-CO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FRAGMENTACIÓN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2129100" y="2167362"/>
            <a:ext cx="907800" cy="26232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5"/>
          <p:cNvSpPr/>
          <p:nvPr/>
        </p:nvSpPr>
        <p:spPr>
          <a:xfrm>
            <a:off x="2023500" y="2303645"/>
            <a:ext cx="105600" cy="12651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5"/>
          <p:cNvSpPr/>
          <p:nvPr/>
        </p:nvSpPr>
        <p:spPr>
          <a:xfrm>
            <a:off x="2023500" y="3662628"/>
            <a:ext cx="105600" cy="10077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5"/>
          <p:cNvSpPr/>
          <p:nvPr/>
        </p:nvSpPr>
        <p:spPr>
          <a:xfrm>
            <a:off x="2047313" y="2325085"/>
            <a:ext cx="75600" cy="12219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5"/>
          <p:cNvSpPr/>
          <p:nvPr/>
        </p:nvSpPr>
        <p:spPr>
          <a:xfrm>
            <a:off x="2047325" y="3696433"/>
            <a:ext cx="75600" cy="9453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5"/>
          <p:cNvSpPr/>
          <p:nvPr/>
        </p:nvSpPr>
        <p:spPr>
          <a:xfrm>
            <a:off x="2194650" y="2239775"/>
            <a:ext cx="776700" cy="248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5"/>
          <p:cNvSpPr/>
          <p:nvPr/>
        </p:nvSpPr>
        <p:spPr>
          <a:xfrm>
            <a:off x="2194650" y="2239776"/>
            <a:ext cx="776700" cy="220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5"/>
          <p:cNvSpPr/>
          <p:nvPr/>
        </p:nvSpPr>
        <p:spPr>
          <a:xfrm>
            <a:off x="2194650" y="2468376"/>
            <a:ext cx="776700" cy="220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5"/>
          <p:cNvSpPr/>
          <p:nvPr/>
        </p:nvSpPr>
        <p:spPr>
          <a:xfrm>
            <a:off x="2194650" y="2696976"/>
            <a:ext cx="776700" cy="220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5"/>
          <p:cNvSpPr/>
          <p:nvPr/>
        </p:nvSpPr>
        <p:spPr>
          <a:xfrm>
            <a:off x="2194650" y="2925576"/>
            <a:ext cx="776700" cy="220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5"/>
          <p:cNvSpPr/>
          <p:nvPr/>
        </p:nvSpPr>
        <p:spPr>
          <a:xfrm>
            <a:off x="2194650" y="3154176"/>
            <a:ext cx="776700" cy="220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5"/>
          <p:cNvSpPr/>
          <p:nvPr/>
        </p:nvSpPr>
        <p:spPr>
          <a:xfrm>
            <a:off x="2194650" y="3382776"/>
            <a:ext cx="776700" cy="220800"/>
          </a:xfrm>
          <a:prstGeom prst="rect">
            <a:avLst/>
          </a:prstGeom>
          <a:solidFill>
            <a:srgbClr val="EC183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5"/>
          <p:cNvSpPr/>
          <p:nvPr/>
        </p:nvSpPr>
        <p:spPr>
          <a:xfrm>
            <a:off x="2194650" y="3611375"/>
            <a:ext cx="605700" cy="220800"/>
          </a:xfrm>
          <a:prstGeom prst="rect">
            <a:avLst/>
          </a:prstGeom>
          <a:solidFill>
            <a:srgbClr val="EC183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5"/>
          <p:cNvSpPr/>
          <p:nvPr/>
        </p:nvSpPr>
        <p:spPr>
          <a:xfrm>
            <a:off x="2194650" y="3839976"/>
            <a:ext cx="776700" cy="220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5"/>
          <p:cNvSpPr/>
          <p:nvPr/>
        </p:nvSpPr>
        <p:spPr>
          <a:xfrm>
            <a:off x="2194650" y="4068576"/>
            <a:ext cx="776700" cy="220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5"/>
          <p:cNvSpPr/>
          <p:nvPr/>
        </p:nvSpPr>
        <p:spPr>
          <a:xfrm>
            <a:off x="2194650" y="4297176"/>
            <a:ext cx="776700" cy="220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5"/>
          <p:cNvSpPr/>
          <p:nvPr/>
        </p:nvSpPr>
        <p:spPr>
          <a:xfrm>
            <a:off x="2194650" y="4525775"/>
            <a:ext cx="605700" cy="220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5"/>
          <p:cNvSpPr/>
          <p:nvPr/>
        </p:nvSpPr>
        <p:spPr>
          <a:xfrm>
            <a:off x="2194650" y="2239776"/>
            <a:ext cx="776700" cy="2208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5"/>
          <p:cNvSpPr/>
          <p:nvPr/>
        </p:nvSpPr>
        <p:spPr>
          <a:xfrm>
            <a:off x="2194650" y="2468376"/>
            <a:ext cx="776700" cy="2208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5"/>
          <p:cNvSpPr/>
          <p:nvPr/>
        </p:nvSpPr>
        <p:spPr>
          <a:xfrm>
            <a:off x="2194650" y="2696975"/>
            <a:ext cx="605700" cy="2208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5"/>
          <p:cNvSpPr/>
          <p:nvPr/>
        </p:nvSpPr>
        <p:spPr>
          <a:xfrm>
            <a:off x="2194650" y="2925576"/>
            <a:ext cx="776700" cy="220800"/>
          </a:xfrm>
          <a:prstGeom prst="rect">
            <a:avLst/>
          </a:prstGeom>
          <a:solidFill>
            <a:srgbClr val="4CAF5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5"/>
          <p:cNvSpPr/>
          <p:nvPr/>
        </p:nvSpPr>
        <p:spPr>
          <a:xfrm>
            <a:off x="2194650" y="3154175"/>
            <a:ext cx="605700" cy="220800"/>
          </a:xfrm>
          <a:prstGeom prst="rect">
            <a:avLst/>
          </a:prstGeom>
          <a:solidFill>
            <a:srgbClr val="4CAF5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5"/>
          <p:cNvSpPr txBox="1"/>
          <p:nvPr/>
        </p:nvSpPr>
        <p:spPr>
          <a:xfrm>
            <a:off x="1999650" y="1536050"/>
            <a:ext cx="11667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-CO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INTERNA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25"/>
          <p:cNvSpPr/>
          <p:nvPr/>
        </p:nvSpPr>
        <p:spPr>
          <a:xfrm>
            <a:off x="5986375" y="2268637"/>
            <a:ext cx="907800" cy="26232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5"/>
          <p:cNvSpPr/>
          <p:nvPr/>
        </p:nvSpPr>
        <p:spPr>
          <a:xfrm>
            <a:off x="5880775" y="2404920"/>
            <a:ext cx="105600" cy="12651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5"/>
          <p:cNvSpPr/>
          <p:nvPr/>
        </p:nvSpPr>
        <p:spPr>
          <a:xfrm>
            <a:off x="5880775" y="3763903"/>
            <a:ext cx="105600" cy="10077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5"/>
          <p:cNvSpPr/>
          <p:nvPr/>
        </p:nvSpPr>
        <p:spPr>
          <a:xfrm>
            <a:off x="5904588" y="2426360"/>
            <a:ext cx="75600" cy="12219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5"/>
          <p:cNvSpPr/>
          <p:nvPr/>
        </p:nvSpPr>
        <p:spPr>
          <a:xfrm>
            <a:off x="5904600" y="3797708"/>
            <a:ext cx="75600" cy="9453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5"/>
          <p:cNvSpPr/>
          <p:nvPr/>
        </p:nvSpPr>
        <p:spPr>
          <a:xfrm>
            <a:off x="6051925" y="2341050"/>
            <a:ext cx="776700" cy="248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5"/>
          <p:cNvSpPr/>
          <p:nvPr/>
        </p:nvSpPr>
        <p:spPr>
          <a:xfrm>
            <a:off x="6051925" y="2341051"/>
            <a:ext cx="776700" cy="220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5"/>
          <p:cNvSpPr/>
          <p:nvPr/>
        </p:nvSpPr>
        <p:spPr>
          <a:xfrm>
            <a:off x="6051925" y="2569651"/>
            <a:ext cx="776700" cy="220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5"/>
          <p:cNvSpPr/>
          <p:nvPr/>
        </p:nvSpPr>
        <p:spPr>
          <a:xfrm>
            <a:off x="6051925" y="2798251"/>
            <a:ext cx="776700" cy="220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5"/>
          <p:cNvSpPr/>
          <p:nvPr/>
        </p:nvSpPr>
        <p:spPr>
          <a:xfrm>
            <a:off x="6051925" y="3026851"/>
            <a:ext cx="776700" cy="220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5"/>
          <p:cNvSpPr/>
          <p:nvPr/>
        </p:nvSpPr>
        <p:spPr>
          <a:xfrm>
            <a:off x="6051925" y="3255451"/>
            <a:ext cx="776700" cy="220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5"/>
          <p:cNvSpPr/>
          <p:nvPr/>
        </p:nvSpPr>
        <p:spPr>
          <a:xfrm>
            <a:off x="6051925" y="3255451"/>
            <a:ext cx="776700" cy="220800"/>
          </a:xfrm>
          <a:prstGeom prst="rect">
            <a:avLst/>
          </a:prstGeom>
          <a:solidFill>
            <a:srgbClr val="EC183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5"/>
          <p:cNvSpPr/>
          <p:nvPr/>
        </p:nvSpPr>
        <p:spPr>
          <a:xfrm>
            <a:off x="6051925" y="3712650"/>
            <a:ext cx="776700" cy="220800"/>
          </a:xfrm>
          <a:prstGeom prst="rect">
            <a:avLst/>
          </a:prstGeom>
          <a:solidFill>
            <a:srgbClr val="EC183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5"/>
          <p:cNvSpPr/>
          <p:nvPr/>
        </p:nvSpPr>
        <p:spPr>
          <a:xfrm>
            <a:off x="6051925" y="3941251"/>
            <a:ext cx="776700" cy="220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5"/>
          <p:cNvSpPr/>
          <p:nvPr/>
        </p:nvSpPr>
        <p:spPr>
          <a:xfrm>
            <a:off x="6051925" y="2571189"/>
            <a:ext cx="776700" cy="220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5"/>
          <p:cNvSpPr/>
          <p:nvPr/>
        </p:nvSpPr>
        <p:spPr>
          <a:xfrm>
            <a:off x="6051925" y="4398451"/>
            <a:ext cx="776700" cy="220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5"/>
          <p:cNvSpPr/>
          <p:nvPr/>
        </p:nvSpPr>
        <p:spPr>
          <a:xfrm>
            <a:off x="6051925" y="4627050"/>
            <a:ext cx="776700" cy="220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5"/>
          <p:cNvSpPr/>
          <p:nvPr/>
        </p:nvSpPr>
        <p:spPr>
          <a:xfrm>
            <a:off x="6051925" y="2341051"/>
            <a:ext cx="776700" cy="2208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5"/>
          <p:cNvSpPr/>
          <p:nvPr/>
        </p:nvSpPr>
        <p:spPr>
          <a:xfrm>
            <a:off x="6051925" y="4169851"/>
            <a:ext cx="776700" cy="2208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5"/>
          <p:cNvSpPr/>
          <p:nvPr/>
        </p:nvSpPr>
        <p:spPr>
          <a:xfrm>
            <a:off x="6051925" y="2798250"/>
            <a:ext cx="776700" cy="2208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5"/>
          <p:cNvSpPr/>
          <p:nvPr/>
        </p:nvSpPr>
        <p:spPr>
          <a:xfrm>
            <a:off x="6051925" y="3026851"/>
            <a:ext cx="776700" cy="220800"/>
          </a:xfrm>
          <a:prstGeom prst="rect">
            <a:avLst/>
          </a:prstGeom>
          <a:solidFill>
            <a:srgbClr val="4CAF5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/>
          <p:nvPr/>
        </p:nvSpPr>
        <p:spPr>
          <a:xfrm>
            <a:off x="6051925" y="3484050"/>
            <a:ext cx="776700" cy="220800"/>
          </a:xfrm>
          <a:prstGeom prst="rect">
            <a:avLst/>
          </a:prstGeom>
          <a:solidFill>
            <a:srgbClr val="4CAF5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5"/>
          <p:cNvSpPr txBox="1"/>
          <p:nvPr/>
        </p:nvSpPr>
        <p:spPr>
          <a:xfrm>
            <a:off x="5856925" y="1637325"/>
            <a:ext cx="12513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-CO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EXTERNA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6"/>
          <p:cNvSpPr txBox="1"/>
          <p:nvPr/>
        </p:nvSpPr>
        <p:spPr>
          <a:xfrm>
            <a:off x="2698950" y="225300"/>
            <a:ext cx="37461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-CO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DESFRAGMENTACIÓN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0" name="Google Shape;4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275" y="1133475"/>
            <a:ext cx="363855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7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s-CO"/>
              <a:t>Gracias :)</a:t>
            </a:r>
            <a:endParaRPr b="1"/>
          </a:p>
        </p:txBody>
      </p:sp>
      <p:grpSp>
        <p:nvGrpSpPr>
          <p:cNvPr id="446" name="Google Shape;446;p27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47" name="Google Shape;447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offset_comp_342327_edited.jpg" id="455" name="Google Shape;455;p27"/>
          <p:cNvPicPr preferRelativeResize="0"/>
          <p:nvPr/>
        </p:nvPicPr>
        <p:blipFill rotWithShape="1">
          <a:blip r:embed="rId3">
            <a:alphaModFix/>
          </a:blip>
          <a:srcRect b="26215" l="45356" r="19582" t="50733"/>
          <a:stretch/>
        </p:blipFill>
        <p:spPr>
          <a:xfrm>
            <a:off x="4115130" y="1605638"/>
            <a:ext cx="3063300" cy="1745703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7" name="Google Shape;457;p2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58" name="Google Shape;458;p2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4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offset_comp_342327_edited.jpg" id="462" name="Google Shape;462;p27"/>
          <p:cNvPicPr preferRelativeResize="0"/>
          <p:nvPr/>
        </p:nvPicPr>
        <p:blipFill rotWithShape="1">
          <a:blip r:embed="rId3">
            <a:alphaModFix/>
          </a:blip>
          <a:srcRect b="16017" l="53167" r="26238" t="53059"/>
          <a:stretch/>
        </p:blipFill>
        <p:spPr>
          <a:xfrm>
            <a:off x="6762097" y="2613771"/>
            <a:ext cx="1024200" cy="1333198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4" name="Google Shape;464;p27"/>
          <p:cNvGrpSpPr/>
          <p:nvPr/>
        </p:nvGrpSpPr>
        <p:grpSpPr>
          <a:xfrm>
            <a:off x="6405843" y="3121895"/>
            <a:ext cx="520684" cy="1036470"/>
            <a:chOff x="9543736" y="4486132"/>
            <a:chExt cx="570300" cy="1135236"/>
          </a:xfrm>
        </p:grpSpPr>
        <p:sp>
          <p:nvSpPr>
            <p:cNvPr id="465" name="Google Shape;465;p2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4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offset_comp_342327_edited.jpg" id="469" name="Google Shape;469;p27"/>
          <p:cNvPicPr preferRelativeResize="0"/>
          <p:nvPr/>
        </p:nvPicPr>
        <p:blipFill rotWithShape="1">
          <a:blip r:embed="rId3">
            <a:alphaModFix/>
          </a:blip>
          <a:srcRect b="36732" l="41329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70" name="Google Shape;470;p2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1" name="Google Shape;471;p27"/>
          <p:cNvGrpSpPr/>
          <p:nvPr/>
        </p:nvGrpSpPr>
        <p:grpSpPr>
          <a:xfrm>
            <a:off x="7564800" y="3443360"/>
            <a:ext cx="455496" cy="692277"/>
            <a:chOff x="7384375" y="3728000"/>
            <a:chExt cx="498900" cy="758244"/>
          </a:xfrm>
        </p:grpSpPr>
        <p:sp>
          <p:nvSpPr>
            <p:cNvPr id="472" name="Google Shape;472;p2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4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" name="Google Shape;476;p27"/>
          <p:cNvGrpSpPr/>
          <p:nvPr/>
        </p:nvGrpSpPr>
        <p:grpSpPr>
          <a:xfrm>
            <a:off x="7564830" y="3561758"/>
            <a:ext cx="478080" cy="462776"/>
            <a:chOff x="7384385" y="3857442"/>
            <a:chExt cx="523637" cy="506874"/>
          </a:xfrm>
        </p:grpSpPr>
        <p:sp>
          <p:nvSpPr>
            <p:cNvPr id="477" name="Google Shape;477;p2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8" name="Google Shape;478;p2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79" name="Google Shape;479;p2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2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descr="offset_comp_342327_edited.jpg" id="481" name="Google Shape;481;p27"/>
          <p:cNvPicPr preferRelativeResize="0"/>
          <p:nvPr/>
        </p:nvPicPr>
        <p:blipFill rotWithShape="1">
          <a:blip r:embed="rId3">
            <a:alphaModFix/>
          </a:blip>
          <a:srcRect b="36557" l="48583" r="37425" t="47334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82" name="Google Shape;482;p27"/>
          <p:cNvGrpSpPr/>
          <p:nvPr/>
        </p:nvGrpSpPr>
        <p:grpSpPr>
          <a:xfrm>
            <a:off x="8110842" y="3443360"/>
            <a:ext cx="435785" cy="692277"/>
            <a:chOff x="7982421" y="3727763"/>
            <a:chExt cx="477311" cy="758244"/>
          </a:xfrm>
        </p:grpSpPr>
        <p:sp>
          <p:nvSpPr>
            <p:cNvPr id="483" name="Google Shape;483;p2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4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4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offset_comp_342327_edited.jpg" id="491" name="Google Shape;491;p27"/>
          <p:cNvPicPr preferRelativeResize="0"/>
          <p:nvPr/>
        </p:nvPicPr>
        <p:blipFill rotWithShape="1">
          <a:blip r:embed="rId3">
            <a:alphaModFix/>
          </a:blip>
          <a:srcRect b="27091" l="49667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"/>
          <p:cNvSpPr txBox="1"/>
          <p:nvPr>
            <p:ph type="title"/>
          </p:nvPr>
        </p:nvSpPr>
        <p:spPr>
          <a:xfrm>
            <a:off x="600091" y="1600200"/>
            <a:ext cx="3971909" cy="8001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es-CO" sz="2200"/>
            </a:br>
            <a:br>
              <a:rPr lang="es-CO" sz="2200"/>
            </a:br>
            <a:r>
              <a:rPr lang="es-CO" sz="2200"/>
              <a:t>Es el dispositivo que retiene, memoriza o almacena datos informáticos durante algún periodo de tiempo.</a:t>
            </a:r>
            <a:endParaRPr sz="2200"/>
          </a:p>
        </p:txBody>
      </p:sp>
      <p:sp>
        <p:nvSpPr>
          <p:cNvPr id="163" name="Google Shape;163;p15"/>
          <p:cNvSpPr txBox="1"/>
          <p:nvPr/>
        </p:nvSpPr>
        <p:spPr>
          <a:xfrm>
            <a:off x="679604" y="718180"/>
            <a:ext cx="4221849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b="1" i="0" lang="es-CO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¿Qué es la memoria?</a:t>
            </a:r>
            <a:br>
              <a:rPr b="0" i="0" lang="es-CO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es-CO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CO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descr="Cuál es el propósito de una pregunta? - Instituto de Tecnologías para  Docentes | Yo Profesor" id="164" name="Google Shape;1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8036" y="146164"/>
            <a:ext cx="2372140" cy="114403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5"/>
          <p:cNvSpPr txBox="1"/>
          <p:nvPr/>
        </p:nvSpPr>
        <p:spPr>
          <a:xfrm>
            <a:off x="4377840" y="1459845"/>
            <a:ext cx="3971910" cy="2807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b="0" i="0" lang="es-CO" sz="3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Tipos de Memoria</a:t>
            </a:r>
            <a:endParaRPr/>
          </a:p>
        </p:txBody>
      </p:sp>
      <p:sp>
        <p:nvSpPr>
          <p:cNvPr id="166" name="Google Shape;166;p15"/>
          <p:cNvSpPr txBox="1"/>
          <p:nvPr/>
        </p:nvSpPr>
        <p:spPr>
          <a:xfrm>
            <a:off x="4692998" y="2521339"/>
            <a:ext cx="3731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CO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Primaria: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CO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Más Velocidad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CO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Secundaria: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CO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Más Capacidad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Un circuito electrónico&#10;&#10;Descripción generada automáticamente con confianza media" id="167" name="Google Shape;16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6145" y="2400316"/>
            <a:ext cx="1417961" cy="859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letrero blanco con letras negras sobre fondo blanco&#10;&#10;Descripción generada automáticamente con confianza media" id="168" name="Google Shape;16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50315">
            <a:off x="6395977" y="3226376"/>
            <a:ext cx="1338129" cy="907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CO"/>
              <a:t>DIFERENCIAS ENTRE MEMORIAS</a:t>
            </a:r>
            <a:endParaRPr/>
          </a:p>
        </p:txBody>
      </p:sp>
      <p:sp>
        <p:nvSpPr>
          <p:cNvPr id="174" name="Google Shape;174;p1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CO">
                <a:latin typeface="Montserrat SemiBold"/>
                <a:ea typeface="Montserrat SemiBold"/>
                <a:cs typeface="Montserrat SemiBold"/>
                <a:sym typeface="Montserrat SemiBold"/>
              </a:rPr>
              <a:t>PRIMARIA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s-CO">
                <a:latin typeface="Montserrat"/>
                <a:ea typeface="Montserrat"/>
                <a:cs typeface="Montserrat"/>
                <a:sym typeface="Montserrat"/>
              </a:rPr>
              <a:t>Almacenar datos o información de forma temporal.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s-CO">
                <a:latin typeface="Montserrat"/>
                <a:ea typeface="Montserrat"/>
                <a:cs typeface="Montserrat"/>
                <a:sym typeface="Montserrat"/>
              </a:rPr>
              <a:t>El procesador accede directamente a sus datos.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s-CO">
                <a:latin typeface="Montserrat"/>
                <a:ea typeface="Montserrat"/>
                <a:cs typeface="Montserrat"/>
                <a:sym typeface="Montserrat"/>
              </a:rPr>
              <a:t>Puede ser volátil o no.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s-CO">
                <a:latin typeface="Montserrat"/>
                <a:ea typeface="Montserrat"/>
                <a:cs typeface="Montserrat"/>
                <a:sym typeface="Montserrat"/>
              </a:rPr>
              <a:t>Capacidad limitada.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16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CO">
                <a:latin typeface="Montserrat SemiBold"/>
                <a:ea typeface="Montserrat SemiBold"/>
                <a:cs typeface="Montserrat SemiBold"/>
                <a:sym typeface="Montserrat SemiBold"/>
              </a:rPr>
              <a:t>SECUNDARIA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s-CO">
                <a:latin typeface="Montserrat"/>
                <a:ea typeface="Montserrat"/>
                <a:cs typeface="Montserrat"/>
                <a:sym typeface="Montserrat"/>
              </a:rPr>
              <a:t>Almacenar información de manera permanente.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s-CO">
                <a:latin typeface="Montserrat"/>
                <a:ea typeface="Montserrat"/>
                <a:cs typeface="Montserrat"/>
                <a:sym typeface="Montserrat"/>
              </a:rPr>
              <a:t>El procesador no accede a los datos de forma directa.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s-CO">
                <a:latin typeface="Montserrat"/>
                <a:ea typeface="Montserrat"/>
                <a:cs typeface="Montserrat"/>
                <a:sym typeface="Montserrat"/>
              </a:rPr>
              <a:t>Son de tipo no volátil.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s-CO">
                <a:latin typeface="Montserrat"/>
                <a:ea typeface="Montserrat"/>
                <a:cs typeface="Montserrat"/>
                <a:sym typeface="Montserrat"/>
              </a:rPr>
              <a:t>Puede guardar gran cantidad de información.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 txBox="1"/>
          <p:nvPr>
            <p:ph type="title"/>
          </p:nvPr>
        </p:nvSpPr>
        <p:spPr>
          <a:xfrm>
            <a:off x="105255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s-CO"/>
              <a:t>Memoria Principal</a:t>
            </a:r>
            <a:endParaRPr b="1"/>
          </a:p>
        </p:txBody>
      </p:sp>
      <p:sp>
        <p:nvSpPr>
          <p:cNvPr id="181" name="Google Shape;181;p17"/>
          <p:cNvSpPr/>
          <p:nvPr/>
        </p:nvSpPr>
        <p:spPr>
          <a:xfrm>
            <a:off x="1568700" y="909550"/>
            <a:ext cx="6006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 la memoria donde se almacena la información que va a ser interpretada por el CPU en un momento determinado, pueden ser tanto volátiles como no volátiles, es decir, que la información se elimina si no tienen corriente eléctrica.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17"/>
          <p:cNvSpPr txBox="1"/>
          <p:nvPr>
            <p:ph type="title"/>
          </p:nvPr>
        </p:nvSpPr>
        <p:spPr>
          <a:xfrm>
            <a:off x="950450" y="1994300"/>
            <a:ext cx="100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CO">
                <a:latin typeface="Montserrat Medium"/>
                <a:ea typeface="Montserrat Medium"/>
                <a:cs typeface="Montserrat Medium"/>
                <a:sym typeface="Montserrat Medium"/>
              </a:rPr>
              <a:t>Tipos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3" name="Google Shape;183;p17"/>
          <p:cNvSpPr txBox="1"/>
          <p:nvPr>
            <p:ph idx="1" type="body"/>
          </p:nvPr>
        </p:nvSpPr>
        <p:spPr>
          <a:xfrm>
            <a:off x="754925" y="2947350"/>
            <a:ext cx="18912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latin typeface="Montserrat SemiBold"/>
                <a:ea typeface="Montserrat SemiBold"/>
                <a:cs typeface="Montserrat SemiBold"/>
                <a:sym typeface="Montserrat SemiBold"/>
              </a:rPr>
              <a:t>ROM</a:t>
            </a:r>
            <a:endParaRPr sz="1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s-CO" sz="1000">
                <a:latin typeface="Montserrat SemiBold"/>
                <a:ea typeface="Montserrat SemiBold"/>
                <a:cs typeface="Montserrat SemiBold"/>
                <a:sym typeface="Montserrat SemiBold"/>
              </a:rPr>
              <a:t>Read Only Memory</a:t>
            </a:r>
            <a:endParaRPr sz="1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4" name="Google Shape;184;p17"/>
          <p:cNvSpPr txBox="1"/>
          <p:nvPr>
            <p:ph idx="1" type="body"/>
          </p:nvPr>
        </p:nvSpPr>
        <p:spPr>
          <a:xfrm>
            <a:off x="2900025" y="2947350"/>
            <a:ext cx="18912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latin typeface="Montserrat SemiBold"/>
                <a:ea typeface="Montserrat SemiBold"/>
                <a:cs typeface="Montserrat SemiBold"/>
                <a:sym typeface="Montserrat SemiBold"/>
              </a:rPr>
              <a:t>RAM</a:t>
            </a:r>
            <a:endParaRPr sz="1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s-CO" sz="1000">
                <a:latin typeface="Montserrat SemiBold"/>
                <a:ea typeface="Montserrat SemiBold"/>
                <a:cs typeface="Montserrat SemiBold"/>
                <a:sym typeface="Montserrat SemiBold"/>
              </a:rPr>
              <a:t>Random Access Memory</a:t>
            </a:r>
            <a:endParaRPr sz="1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5" name="Google Shape;185;p17"/>
          <p:cNvSpPr txBox="1"/>
          <p:nvPr>
            <p:ph idx="1" type="body"/>
          </p:nvPr>
        </p:nvSpPr>
        <p:spPr>
          <a:xfrm>
            <a:off x="5242853" y="2947350"/>
            <a:ext cx="13545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CO">
                <a:latin typeface="Montserrat SemiBold"/>
                <a:ea typeface="Montserrat SemiBold"/>
                <a:cs typeface="Montserrat SemiBold"/>
                <a:sym typeface="Montserrat SemiBold"/>
              </a:rPr>
              <a:t>CACHÉ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6" name="Google Shape;186;p17"/>
          <p:cNvSpPr txBox="1"/>
          <p:nvPr>
            <p:ph idx="1" type="body"/>
          </p:nvPr>
        </p:nvSpPr>
        <p:spPr>
          <a:xfrm>
            <a:off x="7048966" y="2947350"/>
            <a:ext cx="13545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CO">
                <a:latin typeface="Montserrat SemiBold"/>
                <a:ea typeface="Montserrat SemiBold"/>
                <a:cs typeface="Montserrat SemiBold"/>
                <a:sym typeface="Montserrat SemiBold"/>
              </a:rPr>
              <a:t>REGISTROS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87" name="Google Shape;1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925" y="3754050"/>
            <a:ext cx="1477200" cy="7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037" y="3754050"/>
            <a:ext cx="1935174" cy="73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1500" y="3569400"/>
            <a:ext cx="1477200" cy="110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7625" y="3498573"/>
            <a:ext cx="1477200" cy="124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 txBox="1"/>
          <p:nvPr>
            <p:ph type="title"/>
          </p:nvPr>
        </p:nvSpPr>
        <p:spPr>
          <a:xfrm>
            <a:off x="1526100" y="423950"/>
            <a:ext cx="6091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/>
              <a:t>Características de las Memorias RAM</a:t>
            </a:r>
            <a:endParaRPr b="1"/>
          </a:p>
        </p:txBody>
      </p:sp>
      <p:sp>
        <p:nvSpPr>
          <p:cNvPr id="196" name="Google Shape;196;p18"/>
          <p:cNvSpPr txBox="1"/>
          <p:nvPr>
            <p:ph idx="1" type="body"/>
          </p:nvPr>
        </p:nvSpPr>
        <p:spPr>
          <a:xfrm>
            <a:off x="1782513" y="1204375"/>
            <a:ext cx="13545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CO">
                <a:latin typeface="Montserrat SemiBold"/>
                <a:ea typeface="Montserrat SemiBold"/>
                <a:cs typeface="Montserrat SemiBold"/>
                <a:sym typeface="Montserrat SemiBold"/>
              </a:rPr>
              <a:t>VELOCIDAD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7" name="Google Shape;197;p18"/>
          <p:cNvSpPr txBox="1"/>
          <p:nvPr>
            <p:ph idx="1" type="body"/>
          </p:nvPr>
        </p:nvSpPr>
        <p:spPr>
          <a:xfrm>
            <a:off x="3190650" y="1204375"/>
            <a:ext cx="13545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CO">
                <a:latin typeface="Montserrat SemiBold"/>
                <a:ea typeface="Montserrat SemiBold"/>
                <a:cs typeface="Montserrat SemiBold"/>
                <a:sym typeface="Montserrat SemiBold"/>
              </a:rPr>
              <a:t>CAPACIDAD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8" name="Google Shape;198;p18"/>
          <p:cNvSpPr txBox="1"/>
          <p:nvPr>
            <p:ph idx="1" type="body"/>
          </p:nvPr>
        </p:nvSpPr>
        <p:spPr>
          <a:xfrm>
            <a:off x="4598813" y="1204375"/>
            <a:ext cx="13545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CO">
                <a:latin typeface="Montserrat SemiBold"/>
                <a:ea typeface="Montserrat SemiBold"/>
                <a:cs typeface="Montserrat SemiBold"/>
                <a:sym typeface="Montserrat SemiBold"/>
              </a:rPr>
              <a:t>LATENCIA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9" name="Google Shape;199;p18"/>
          <p:cNvSpPr txBox="1"/>
          <p:nvPr>
            <p:ph idx="1" type="body"/>
          </p:nvPr>
        </p:nvSpPr>
        <p:spPr>
          <a:xfrm>
            <a:off x="6006963" y="1204375"/>
            <a:ext cx="13545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CO">
                <a:latin typeface="Montserrat SemiBold"/>
                <a:ea typeface="Montserrat SemiBold"/>
                <a:cs typeface="Montserrat SemiBold"/>
                <a:sym typeface="Montserrat SemiBold"/>
              </a:rPr>
              <a:t>VOLTAJE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0" name="Google Shape;200;p18"/>
          <p:cNvSpPr txBox="1"/>
          <p:nvPr>
            <p:ph type="title"/>
          </p:nvPr>
        </p:nvSpPr>
        <p:spPr>
          <a:xfrm>
            <a:off x="1297500" y="3236983"/>
            <a:ext cx="6091800" cy="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Montserrat Medium"/>
                <a:ea typeface="Montserrat Medium"/>
                <a:cs typeface="Montserrat Medium"/>
                <a:sym typeface="Montserrat Medium"/>
              </a:rPr>
              <a:t>DUAL CHANNEL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1" name="Google Shape;201;p18"/>
          <p:cNvSpPr txBox="1"/>
          <p:nvPr>
            <p:ph idx="1" type="body"/>
          </p:nvPr>
        </p:nvSpPr>
        <p:spPr>
          <a:xfrm>
            <a:off x="1611900" y="3909450"/>
            <a:ext cx="54630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4605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CO">
                <a:latin typeface="Montserrat Medium"/>
                <a:ea typeface="Montserrat Medium"/>
                <a:cs typeface="Montserrat Medium"/>
                <a:sym typeface="Montserrat Medium"/>
              </a:rPr>
              <a:t>Tecnología que suma velocidad y capacidad, siempre y cuando ambos módulos coincidan en estas capacidades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2" name="Google Shape;2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825" y="1690650"/>
            <a:ext cx="1205475" cy="12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900" y="1716625"/>
            <a:ext cx="1179513" cy="1179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1550" y="1739525"/>
            <a:ext cx="1156450" cy="11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6000" y="1739525"/>
            <a:ext cx="1156450" cy="11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/>
          <p:nvPr/>
        </p:nvSpPr>
        <p:spPr>
          <a:xfrm>
            <a:off x="1222309" y="2623550"/>
            <a:ext cx="1872300" cy="7455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4294967295" type="body"/>
          </p:nvPr>
        </p:nvSpPr>
        <p:spPr>
          <a:xfrm>
            <a:off x="1222298" y="2761100"/>
            <a:ext cx="1455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DDR RAM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12" name="Google Shape;212;p19"/>
          <p:cNvGrpSpPr/>
          <p:nvPr/>
        </p:nvGrpSpPr>
        <p:grpSpPr>
          <a:xfrm>
            <a:off x="1794195" y="2034765"/>
            <a:ext cx="198900" cy="593656"/>
            <a:chOff x="777447" y="1610215"/>
            <a:chExt cx="198900" cy="593656"/>
          </a:xfrm>
        </p:grpSpPr>
        <p:cxnSp>
          <p:nvCxnSpPr>
            <p:cNvPr id="213" name="Google Shape;213;p19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4" name="Google Shape;214;p19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" name="Google Shape;215;p19"/>
          <p:cNvSpPr txBox="1"/>
          <p:nvPr>
            <p:ph idx="4294967295" type="body"/>
          </p:nvPr>
        </p:nvSpPr>
        <p:spPr>
          <a:xfrm>
            <a:off x="1199750" y="1156300"/>
            <a:ext cx="18081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latin typeface="Montserrat"/>
                <a:ea typeface="Montserrat"/>
                <a:cs typeface="Montserrat"/>
                <a:sym typeface="Montserrat"/>
              </a:rPr>
              <a:t>2000/02 | 2.6 V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400">
                <a:latin typeface="Montserrat"/>
                <a:ea typeface="Montserrat"/>
                <a:cs typeface="Montserrat"/>
                <a:sym typeface="Montserrat"/>
              </a:rPr>
              <a:t>1GB máx módulo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CO" sz="1400">
                <a:latin typeface="Montserrat"/>
                <a:ea typeface="Montserrat"/>
                <a:cs typeface="Montserrat"/>
                <a:sym typeface="Montserrat"/>
              </a:rPr>
              <a:t>200 MHz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19"/>
          <p:cNvSpPr/>
          <p:nvPr/>
        </p:nvSpPr>
        <p:spPr>
          <a:xfrm>
            <a:off x="2698429" y="262355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9"/>
          <p:cNvSpPr txBox="1"/>
          <p:nvPr>
            <p:ph idx="4294967295" type="body"/>
          </p:nvPr>
        </p:nvSpPr>
        <p:spPr>
          <a:xfrm>
            <a:off x="3007692" y="276110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DDR2 RAM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4353348" y="262355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9"/>
          <p:cNvSpPr txBox="1"/>
          <p:nvPr>
            <p:ph idx="4294967295" type="body"/>
          </p:nvPr>
        </p:nvSpPr>
        <p:spPr>
          <a:xfrm>
            <a:off x="4649130" y="276110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DDR3 RAM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20" name="Google Shape;220;p19"/>
          <p:cNvGrpSpPr/>
          <p:nvPr/>
        </p:nvGrpSpPr>
        <p:grpSpPr>
          <a:xfrm>
            <a:off x="4940107" y="2034765"/>
            <a:ext cx="198900" cy="593656"/>
            <a:chOff x="3918084" y="1610215"/>
            <a:chExt cx="198900" cy="593656"/>
          </a:xfrm>
        </p:grpSpPr>
        <p:cxnSp>
          <p:nvCxnSpPr>
            <p:cNvPr id="221" name="Google Shape;221;p19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2" name="Google Shape;222;p19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19"/>
          <p:cNvSpPr/>
          <p:nvPr/>
        </p:nvSpPr>
        <p:spPr>
          <a:xfrm>
            <a:off x="6008268" y="262355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9"/>
          <p:cNvSpPr txBox="1"/>
          <p:nvPr>
            <p:ph idx="4294967295" type="body"/>
          </p:nvPr>
        </p:nvSpPr>
        <p:spPr>
          <a:xfrm>
            <a:off x="6298074" y="276110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DDR4 RAM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25" name="Google Shape;225;p19"/>
          <p:cNvGrpSpPr/>
          <p:nvPr/>
        </p:nvGrpSpPr>
        <p:grpSpPr>
          <a:xfrm>
            <a:off x="6854445" y="3363508"/>
            <a:ext cx="198900" cy="593656"/>
            <a:chOff x="5958946" y="2938958"/>
            <a:chExt cx="198900" cy="593656"/>
          </a:xfrm>
        </p:grpSpPr>
        <p:cxnSp>
          <p:nvCxnSpPr>
            <p:cNvPr id="226" name="Google Shape;226;p19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7" name="Google Shape;227;p19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19"/>
          <p:cNvSpPr txBox="1"/>
          <p:nvPr>
            <p:ph idx="4294967295" type="title"/>
          </p:nvPr>
        </p:nvSpPr>
        <p:spPr>
          <a:xfrm>
            <a:off x="1388989" y="342171"/>
            <a:ext cx="63660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CO">
                <a:latin typeface="Montserrat SemiBold"/>
                <a:ea typeface="Montserrat SemiBold"/>
                <a:cs typeface="Montserrat SemiBold"/>
                <a:sym typeface="Montserrat SemiBold"/>
              </a:rPr>
              <a:t>Un poco más sobre la RAM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29" name="Google Shape;229;p19"/>
          <p:cNvGrpSpPr/>
          <p:nvPr/>
        </p:nvGrpSpPr>
        <p:grpSpPr>
          <a:xfrm>
            <a:off x="3104757" y="3363508"/>
            <a:ext cx="198900" cy="593656"/>
            <a:chOff x="2223534" y="2938958"/>
            <a:chExt cx="198900" cy="593656"/>
          </a:xfrm>
        </p:grpSpPr>
        <p:cxnSp>
          <p:nvCxnSpPr>
            <p:cNvPr id="230" name="Google Shape;230;p19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1" name="Google Shape;231;p19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19"/>
          <p:cNvSpPr txBox="1"/>
          <p:nvPr>
            <p:ph idx="4294967295" type="body"/>
          </p:nvPr>
        </p:nvSpPr>
        <p:spPr>
          <a:xfrm>
            <a:off x="2698425" y="3877475"/>
            <a:ext cx="17640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latin typeface="Montserrat"/>
                <a:ea typeface="Montserrat"/>
                <a:cs typeface="Montserrat"/>
                <a:sym typeface="Montserrat"/>
              </a:rPr>
              <a:t>2004 | 1.8 V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400">
                <a:latin typeface="Montserrat"/>
                <a:ea typeface="Montserrat"/>
                <a:cs typeface="Montserrat"/>
                <a:sym typeface="Montserrat"/>
              </a:rPr>
              <a:t>2GB por módulo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CO" sz="1400">
                <a:latin typeface="Montserrat"/>
                <a:ea typeface="Montserrat"/>
                <a:cs typeface="Montserrat"/>
                <a:sym typeface="Montserrat"/>
              </a:rPr>
              <a:t>533 MHz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19"/>
          <p:cNvSpPr txBox="1"/>
          <p:nvPr>
            <p:ph idx="4294967295" type="body"/>
          </p:nvPr>
        </p:nvSpPr>
        <p:spPr>
          <a:xfrm>
            <a:off x="6151825" y="3877475"/>
            <a:ext cx="17640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latin typeface="Montserrat"/>
                <a:ea typeface="Montserrat"/>
                <a:cs typeface="Montserrat"/>
                <a:sym typeface="Montserrat"/>
              </a:rPr>
              <a:t>2014 | 1.35 V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400">
                <a:latin typeface="Montserrat"/>
                <a:ea typeface="Montserrat"/>
                <a:cs typeface="Montserrat"/>
                <a:sym typeface="Montserrat"/>
              </a:rPr>
              <a:t>32 GB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CO" sz="1400">
                <a:latin typeface="Montserrat"/>
                <a:ea typeface="Montserrat"/>
                <a:cs typeface="Montserrat"/>
                <a:sym typeface="Montserrat"/>
              </a:rPr>
              <a:t>2133 MHz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19"/>
          <p:cNvSpPr txBox="1"/>
          <p:nvPr>
            <p:ph idx="4294967295" type="body"/>
          </p:nvPr>
        </p:nvSpPr>
        <p:spPr>
          <a:xfrm>
            <a:off x="4268050" y="1156300"/>
            <a:ext cx="18081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latin typeface="Montserrat"/>
                <a:ea typeface="Montserrat"/>
                <a:cs typeface="Montserrat"/>
                <a:sym typeface="Montserrat"/>
              </a:rPr>
              <a:t>2007 | 1.65 V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400">
                <a:latin typeface="Montserrat"/>
                <a:ea typeface="Montserrat"/>
                <a:cs typeface="Montserrat"/>
                <a:sym typeface="Montserrat"/>
              </a:rPr>
              <a:t>8 GB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CO" sz="1400">
                <a:latin typeface="Montserrat"/>
                <a:ea typeface="Montserrat"/>
                <a:cs typeface="Montserrat"/>
                <a:sym typeface="Montserrat"/>
              </a:rPr>
              <a:t>1066 MHz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 txBox="1"/>
          <p:nvPr>
            <p:ph type="title"/>
          </p:nvPr>
        </p:nvSpPr>
        <p:spPr>
          <a:xfrm>
            <a:off x="105255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s-CO"/>
              <a:t>Memoria Secundaria</a:t>
            </a:r>
            <a:br>
              <a:rPr b="1" lang="es-CO"/>
            </a:br>
            <a:endParaRPr b="1"/>
          </a:p>
        </p:txBody>
      </p:sp>
      <p:sp>
        <p:nvSpPr>
          <p:cNvPr id="240" name="Google Shape;240;p20"/>
          <p:cNvSpPr/>
          <p:nvPr/>
        </p:nvSpPr>
        <p:spPr>
          <a:xfrm>
            <a:off x="1568700" y="980000"/>
            <a:ext cx="6006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Memoria no volátil, focalizada en la capacidad de almacenamiento y no en la velocidad.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 ser física se desgasta, por lo que es importante respaldar la información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20"/>
          <p:cNvSpPr txBox="1"/>
          <p:nvPr>
            <p:ph type="title"/>
          </p:nvPr>
        </p:nvSpPr>
        <p:spPr>
          <a:xfrm>
            <a:off x="950450" y="1994300"/>
            <a:ext cx="100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CO">
                <a:latin typeface="Montserrat Medium"/>
                <a:ea typeface="Montserrat Medium"/>
                <a:cs typeface="Montserrat Medium"/>
                <a:sym typeface="Montserrat Medium"/>
              </a:rPr>
              <a:t>Tipos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2" name="Google Shape;242;p20"/>
          <p:cNvSpPr txBox="1"/>
          <p:nvPr>
            <p:ph idx="1" type="body"/>
          </p:nvPr>
        </p:nvSpPr>
        <p:spPr>
          <a:xfrm>
            <a:off x="1908238" y="2645400"/>
            <a:ext cx="13545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CO">
                <a:latin typeface="Montserrat SemiBold"/>
                <a:ea typeface="Montserrat SemiBold"/>
                <a:cs typeface="Montserrat SemiBold"/>
                <a:sym typeface="Montserrat SemiBold"/>
              </a:rPr>
              <a:t>MAGNÉTICOS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3" name="Google Shape;243;p20"/>
          <p:cNvSpPr txBox="1"/>
          <p:nvPr>
            <p:ph idx="1" type="body"/>
          </p:nvPr>
        </p:nvSpPr>
        <p:spPr>
          <a:xfrm>
            <a:off x="3938950" y="2645400"/>
            <a:ext cx="13545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CO">
                <a:latin typeface="Montserrat SemiBold"/>
                <a:ea typeface="Montserrat SemiBold"/>
                <a:cs typeface="Montserrat SemiBold"/>
                <a:sym typeface="Montserrat SemiBold"/>
              </a:rPr>
              <a:t>SÓLIDOS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4" name="Google Shape;244;p20"/>
          <p:cNvSpPr txBox="1"/>
          <p:nvPr>
            <p:ph idx="1" type="body"/>
          </p:nvPr>
        </p:nvSpPr>
        <p:spPr>
          <a:xfrm>
            <a:off x="6036338" y="2645400"/>
            <a:ext cx="13545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CO">
                <a:latin typeface="Montserrat SemiBold"/>
                <a:ea typeface="Montserrat SemiBold"/>
                <a:cs typeface="Montserrat SemiBold"/>
                <a:sym typeface="Montserrat SemiBold"/>
              </a:rPr>
              <a:t>ÓPTICOS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45" name="Google Shape;2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375" y="3209924"/>
            <a:ext cx="4214211" cy="1309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sco óptico - Wikipedia, la enciclopedia libre" id="246" name="Google Shape;2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4475" y="3108900"/>
            <a:ext cx="1521100" cy="15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/>
          <p:nvPr>
            <p:ph idx="1" type="body"/>
          </p:nvPr>
        </p:nvSpPr>
        <p:spPr>
          <a:xfrm>
            <a:off x="1606025" y="410000"/>
            <a:ext cx="3071100" cy="15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CO">
                <a:latin typeface="Montserrat SemiBold"/>
                <a:ea typeface="Montserrat SemiBold"/>
                <a:cs typeface="Montserrat SemiBold"/>
                <a:sym typeface="Montserrat SemiBold"/>
              </a:rPr>
              <a:t>MAGNÉTICOS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Montserrat"/>
                <a:ea typeface="Montserrat"/>
                <a:cs typeface="Montserrat"/>
                <a:sym typeface="Montserrat"/>
              </a:rPr>
              <a:t>Utilizan un sistema de grabación magnético, compuesto de uno o más discos que giran a una velocidad constante.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21"/>
          <p:cNvSpPr txBox="1"/>
          <p:nvPr>
            <p:ph idx="1" type="body"/>
          </p:nvPr>
        </p:nvSpPr>
        <p:spPr>
          <a:xfrm>
            <a:off x="5528250" y="1624250"/>
            <a:ext cx="3071100" cy="15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CO">
                <a:latin typeface="Montserrat SemiBold"/>
                <a:ea typeface="Montserrat SemiBold"/>
                <a:cs typeface="Montserrat SemiBold"/>
                <a:sym typeface="Montserrat SemiBold"/>
              </a:rPr>
              <a:t>SÓLIDOS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Montserrat"/>
                <a:ea typeface="Montserrat"/>
                <a:cs typeface="Montserrat"/>
                <a:sym typeface="Montserrat"/>
              </a:rPr>
              <a:t>Constan de una memoria no volátil en vez de discos giratorios. Al no tener piezas móviles reduce drásticamente el tiempo de búsqueda.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2207725" y="3348150"/>
            <a:ext cx="3071100" cy="15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CO">
                <a:latin typeface="Montserrat SemiBold"/>
                <a:ea typeface="Montserrat SemiBold"/>
                <a:cs typeface="Montserrat SemiBold"/>
                <a:sym typeface="Montserrat SemiBold"/>
              </a:rPr>
              <a:t>ÓPTICOS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Montserrat"/>
                <a:ea typeface="Montserrat"/>
                <a:cs typeface="Montserrat"/>
                <a:sym typeface="Montserrat"/>
              </a:rPr>
              <a:t>Pueden ser guardados y leídos a través de un láser, ésta tecnología ya casi no se usa hoy en día.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/>
        </p:nvSpPr>
        <p:spPr>
          <a:xfrm>
            <a:off x="2325900" y="2082300"/>
            <a:ext cx="44922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TÉRMINOS UTILIZADOS EN EL MANEJO DE MEMORIA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